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257" r:id="rId4"/>
    <p:sldId id="291" r:id="rId5"/>
    <p:sldId id="292" r:id="rId6"/>
    <p:sldId id="293" r:id="rId7"/>
    <p:sldId id="294" r:id="rId8"/>
    <p:sldId id="295" r:id="rId9"/>
    <p:sldId id="296" r:id="rId10"/>
    <p:sldId id="304" r:id="rId11"/>
    <p:sldId id="30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12" r:id="rId23"/>
    <p:sldId id="309" r:id="rId24"/>
    <p:sldId id="311" r:id="rId25"/>
    <p:sldId id="313" r:id="rId26"/>
    <p:sldId id="310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289" r:id="rId35"/>
    <p:sldId id="290" r:id="rId36"/>
    <p:sldId id="271" r:id="rId37"/>
  </p:sldIdLst>
  <p:sldSz cx="12188825" cy="6858000"/>
  <p:notesSz cx="6858000" cy="9144000"/>
  <p:defaultTextStyle>
    <a:defPPr rtl="0">
      <a:defRPr lang="zh-TW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13F97"/>
    <a:srgbClr val="E7E6E8"/>
    <a:srgbClr val="B5D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74092" autoAdjust="0"/>
  </p:normalViewPr>
  <p:slideViewPr>
    <p:cSldViewPr>
      <p:cViewPr varScale="1">
        <p:scale>
          <a:sx n="50" d="100"/>
          <a:sy n="50" d="100"/>
        </p:scale>
        <p:origin x="1468" y="3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>
                <a:uFillTx/>
              </a:defRPr>
            </a:lvl1pPr>
          </a:lstStyle>
          <a:p>
            <a:pPr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5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>
                <a:uFillTx/>
              </a:defRPr>
            </a:lvl1pPr>
          </a:lstStyle>
          <a:p>
            <a:pPr rtl="0"/>
            <a:fld id="{0983028C-0BB7-4C61-9671-DFAF7F041764}" type="datetime2">
              <a:rPr lang="zh-TW" altLang="en-US" smtClean="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2020年9月24日</a:t>
            </a:fld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1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>
                <a:uFillTx/>
              </a:defRPr>
            </a:lvl1pPr>
          </a:lstStyle>
          <a:p>
            <a:pPr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5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>
                <a:uFillTx/>
              </a:defRPr>
            </a:lvl1pPr>
          </a:lstStyle>
          <a:p>
            <a:pPr rtl="0"/>
            <a:fld id="{A446DCAE-1661-43FF-8A44-43DAFDC1FD90}" type="slidenum">
              <a:rPr lang="en-US" altLang="zh-TW" smtClean="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>
              <a:uFillTx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5" y="2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D9DDF99-8551-4748-A0EB-D0AE734518EE}" type="datetime2">
              <a:rPr lang="zh-TW" altLang="en-US" smtClean="0">
                <a:uFillTx/>
              </a:rPr>
              <a:pPr/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36" tIns="45719" rIns="91436" bIns="45719" rtlCol="0" anchor="ctr"/>
          <a:lstStyle/>
          <a:p>
            <a:pPr rtl="0"/>
            <a:endParaRPr lang="zh-TW" altLang="en-US" dirty="0">
              <a:uFillTx/>
            </a:endParaRPr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 rtl="0"/>
            <a:r>
              <a:rPr lang="zh-TW" altLang="en-US" dirty="0">
                <a:uFillTx/>
              </a:rPr>
              <a:t>按一下以編輯母片文字樣式</a:t>
            </a:r>
          </a:p>
          <a:p>
            <a:pPr lvl="1" rtl="0"/>
            <a:r>
              <a:rPr lang="zh-TW" altLang="en-US" dirty="0">
                <a:uFillTx/>
              </a:rPr>
              <a:t>第二層</a:t>
            </a:r>
          </a:p>
          <a:p>
            <a:pPr lvl="2" rtl="0"/>
            <a:r>
              <a:rPr lang="zh-TW" altLang="en-US" dirty="0">
                <a:uFillTx/>
              </a:rPr>
              <a:t>第三層</a:t>
            </a:r>
          </a:p>
          <a:p>
            <a:pPr lvl="3" rtl="0"/>
            <a:r>
              <a:rPr lang="zh-TW" altLang="en-US" dirty="0">
                <a:uFillTx/>
              </a:rPr>
              <a:t>第四層</a:t>
            </a:r>
          </a:p>
          <a:p>
            <a:pPr lvl="4" rtl="0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1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5" y="8685215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C971FF-EF28-4195-A575-329446EFAA55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uFillTx/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TW" smtClean="0">
                <a:uFillTx/>
              </a:rPr>
              <a:pPr/>
              <a:t>1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389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74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845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0180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5105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960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867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9823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111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995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8212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2570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4140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872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6489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718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88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7445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0025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361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968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1181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739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1258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876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3351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8083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r>
              <a:rPr lang="en-US" altLang="zh-TW" dirty="0">
                <a:uFillTx/>
              </a:rPr>
              <a:t>Thank you for listening. Now, I would like to end today’s talk by the Q &amp; A time.</a:t>
            </a:r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666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2902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250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297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433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defTabSz="914365">
              <a:defRPr>
                <a:uFillTx/>
              </a:defRPr>
            </a:pPr>
            <a:endParaRPr lang="en-US" altLang="zh-TW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961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dirty="0">
              <a:solidFill>
                <a:schemeClr val="lt1"/>
              </a:solidFill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rtl="0"/>
            <a:r>
              <a:rPr lang="zh-TW" altLang="en-US">
                <a:uFillTx/>
              </a:rPr>
              <a:t>按一下以編輯母片子標題樣式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B2E24C17-B68E-4A47-84B1-84A76ECE54D9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971213" y="6481763"/>
            <a:ext cx="1143001" cy="180974"/>
          </a:xfrm>
        </p:spPr>
        <p:txBody>
          <a:bodyPr rtlCol="0"/>
          <a:lstStyle>
            <a:lvl1pPr>
              <a:defRPr sz="2800">
                <a:uFillTx/>
              </a:defRPr>
            </a:lvl1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 baseline="0">
                <a:uFillTx/>
              </a:defRPr>
            </a:lvl7pPr>
            <a:lvl8pPr>
              <a:defRPr baseline="0">
                <a:uFillTx/>
              </a:defRPr>
            </a:lvl8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E1267C61-F72F-4FE9-83DF-F722C6D03596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>
                <a:uFillTx/>
              </a:defRPr>
            </a:lvl7pPr>
            <a:lvl8pPr>
              <a:defRPr>
                <a:uFillTx/>
              </a:defRPr>
            </a:lvl8pPr>
            <a:lvl9pPr>
              <a:defRPr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3EC64960-53E7-451A-A53B-07A6AC27CFA4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>
                <a:uFillTx/>
              </a:defRPr>
            </a:lvl5pPr>
            <a:lvl6pPr>
              <a:defRPr>
                <a:uFillTx/>
              </a:defRPr>
            </a:lvl6pPr>
            <a:lvl7pPr>
              <a:defRPr baseline="0">
                <a:uFillTx/>
              </a:defRPr>
            </a:lvl7pPr>
            <a:lvl8pPr>
              <a:defRPr baseline="0">
                <a:uFillTx/>
              </a:defRPr>
            </a:lvl8pPr>
            <a:lvl9pPr>
              <a:defRPr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F2BF7E4F-FB81-4CA9-95D5-9F4411C12724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EE89D5C7-1272-4E59-936B-C4A0B3E29142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 baseline="0">
                <a:uFillTx/>
              </a:defRPr>
            </a:lvl7pPr>
            <a:lvl8pPr>
              <a:defRPr sz="1600" baseline="0">
                <a:uFillTx/>
              </a:defRPr>
            </a:lvl8pPr>
            <a:lvl9pPr>
              <a:defRPr sz="1600"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3BD917B-D4E0-44FD-AA59-07341E044A29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400">
                <a:uFillTx/>
              </a:defRPr>
            </a:lvl6pPr>
            <a:lvl7pPr>
              <a:defRPr sz="1400">
                <a:uFillTx/>
              </a:defRPr>
            </a:lvl7pPr>
            <a:lvl8pPr>
              <a:defRPr sz="1400">
                <a:uFillTx/>
              </a:defRPr>
            </a:lvl8pPr>
            <a:lvl9pPr>
              <a:defRPr sz="14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400">
                <a:uFillTx/>
              </a:defRPr>
            </a:lvl6pPr>
            <a:lvl7pPr>
              <a:defRPr sz="1400">
                <a:uFillTx/>
              </a:defRPr>
            </a:lvl7pPr>
            <a:lvl8pPr>
              <a:defRPr sz="1400" baseline="0">
                <a:uFillTx/>
              </a:defRPr>
            </a:lvl8pPr>
            <a:lvl9pPr>
              <a:defRPr sz="1400" baseline="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B6C4E559-B3E6-4741-A798-BF459CEFB875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E59EE6D-4CA4-4633-9A33-1A18EF2B875F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6391E873-6C8B-40FA-8927-8DE97E21F05E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  <a:p>
            <a:pPr lvl="1" rtl="0"/>
            <a:r>
              <a:rPr lang="zh-TW" altLang="en-US">
                <a:uFillTx/>
              </a:rPr>
              <a:t>第二層</a:t>
            </a:r>
          </a:p>
          <a:p>
            <a:pPr lvl="2" rtl="0"/>
            <a:r>
              <a:rPr lang="zh-TW" altLang="en-US">
                <a:uFillTx/>
              </a:rPr>
              <a:t>第三層</a:t>
            </a:r>
          </a:p>
          <a:p>
            <a:pPr lvl="3" rtl="0"/>
            <a:r>
              <a:rPr lang="zh-TW" altLang="en-US">
                <a:uFillTx/>
              </a:rPr>
              <a:t>第四層</a:t>
            </a:r>
          </a:p>
          <a:p>
            <a:pPr lvl="4" rtl="0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3B2F6B44-AEB2-4F28-B485-24F434EF3677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4000" b="0">
                <a:uFillTx/>
              </a:defRPr>
            </a:lvl1pPr>
          </a:lstStyle>
          <a:p>
            <a:pPr rtl="0"/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rtl="0"/>
            <a:r>
              <a:rPr lang="zh-TW" altLang="en-US">
                <a:uFillTx/>
              </a:rPr>
              <a:t>按一下圖示以新增圖片</a:t>
            </a:r>
            <a:endParaRPr lang="zh-TW" altLang="en-US" dirty="0">
              <a:uFillTx/>
            </a:endParaRP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 rt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uFillTx/>
              </a:defRPr>
            </a:lvl1pPr>
          </a:lstStyle>
          <a:p>
            <a:fld id="{147071C5-C0A1-498E-85BC-8888E0CF3DE5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US" altLang="zh-TW" smtClean="0">
                <a:uFillTx/>
              </a:rPr>
              <a:t>‹#›</a:t>
            </a:fld>
            <a:endParaRPr lang="zh-TW" altLang="en-US" dirty="0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40000">
              <a:schemeClr val="bg2"/>
            </a:gs>
            <a:gs pos="69000">
              <a:schemeClr val="bg1"/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/>
          </p:cNvSpPr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zh-TW" altLang="en-US" sz="2400" dirty="0"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>
                <a:uFillTx/>
              </a:rPr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>
                <a:uFillTx/>
              </a:rPr>
              <a:t>按一下以編輯母片文字樣式</a:t>
            </a:r>
          </a:p>
          <a:p>
            <a:pPr lvl="1" rtl="0"/>
            <a:r>
              <a:rPr lang="zh-TW" altLang="en-US" dirty="0">
                <a:uFillTx/>
              </a:rPr>
              <a:t>第二層</a:t>
            </a:r>
          </a:p>
          <a:p>
            <a:pPr lvl="2" rtl="0"/>
            <a:r>
              <a:rPr lang="zh-TW" altLang="en-US" dirty="0">
                <a:uFillTx/>
              </a:rPr>
              <a:t>第三層</a:t>
            </a:r>
          </a:p>
          <a:p>
            <a:pPr lvl="3" rtl="0"/>
            <a:r>
              <a:rPr lang="zh-TW" altLang="en-US" dirty="0">
                <a:uFillTx/>
              </a:rPr>
              <a:t>第四層</a:t>
            </a:r>
          </a:p>
          <a:p>
            <a:pPr lvl="4" rtl="0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>
                <a:uFillTx/>
              </a:rPr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7286C04-F5F8-473F-B463-36B554D2D25E}" type="datetime2">
              <a:rPr lang="zh-TW" altLang="en-US" smtClean="0">
                <a:uFillTx/>
              </a:rPr>
              <a:t>2020年9月24日</a:t>
            </a:fld>
            <a:endParaRPr lang="zh-TW" altLang="en-US" dirty="0">
              <a:uFillTx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846940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‹#›</a:t>
            </a:fld>
            <a:endParaRPr lang="zh-TW" alt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chen@csie.ntut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1217612" y="1915870"/>
            <a:ext cx="9753600" cy="172915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3800" i="1" cap="none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Embedded System</a:t>
            </a:r>
            <a:br>
              <a:rPr lang="en-US" altLang="zh-TW" b="1" cap="none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b="1" cap="none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Lecture 01: The Big Picture</a:t>
            </a:r>
            <a:endParaRPr lang="zh-TW" altLang="en-US" dirty="0">
              <a:solidFill>
                <a:schemeClr val="tx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副標題 2"/>
          <p:cNvSpPr>
            <a:spLocks noGrp="1"/>
          </p:cNvSpPr>
          <p:nvPr>
            <p:ph type="subTitle" idx="1"/>
          </p:nvPr>
        </p:nvSpPr>
        <p:spPr>
          <a:xfrm>
            <a:off x="2694012" y="4407826"/>
            <a:ext cx="6800800" cy="2294997"/>
          </a:xfrm>
        </p:spPr>
        <p:txBody>
          <a:bodyPr>
            <a:noAutofit/>
          </a:bodyPr>
          <a:lstStyle/>
          <a:p>
            <a:endParaRPr lang="en-US" altLang="zh-TW" sz="2400" b="1" dirty="0">
              <a:uFillTx/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TW" sz="2400" cap="none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Shuo-Han Chen </a:t>
            </a: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400" dirty="0">
                <a:uFillTx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陳碩漢</a:t>
            </a:r>
            <a:r>
              <a:rPr lang="en-US" altLang="zh-TW" sz="24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b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2400" i="1" u="sng" dirty="0">
                <a:solidFill>
                  <a:srgbClr val="0033CC"/>
                </a:solidFill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shchen@csie.ntut.edu.tw</a:t>
            </a:r>
            <a:endParaRPr lang="en-US" altLang="zh-TW" sz="2400" i="1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lang="en-US" altLang="zh-TW" sz="2400" i="1" u="sng" dirty="0">
              <a:solidFill>
                <a:srgbClr val="0033CC"/>
              </a:solidFill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Hong-Yue Technology Research Building 334</a:t>
            </a:r>
          </a:p>
          <a:p>
            <a:pPr algn="ctr">
              <a:lnSpc>
                <a:spcPct val="100000"/>
              </a:lnSpc>
            </a:pPr>
            <a:r>
              <a:rPr lang="en-US" altLang="zh-TW" sz="24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 09:10 - 12:00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5302324" y="186529"/>
            <a:ext cx="6552728" cy="9978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uFillTx/>
              </a:defRPr>
            </a:lvl2pPr>
            <a:lvl3pPr eaLnBrk="1" hangingPunct="1">
              <a:defRPr>
                <a:solidFill>
                  <a:schemeClr val="tx2"/>
                </a:solidFill>
                <a:uFillTx/>
              </a:defRPr>
            </a:lvl3pPr>
            <a:lvl4pPr eaLnBrk="1" hangingPunct="1">
              <a:defRPr>
                <a:solidFill>
                  <a:schemeClr val="tx2"/>
                </a:solidFill>
                <a:uFillTx/>
              </a:defRPr>
            </a:lvl4pPr>
            <a:lvl5pPr eaLnBrk="1" hangingPunct="1">
              <a:defRPr>
                <a:solidFill>
                  <a:schemeClr val="tx2"/>
                </a:solidFill>
                <a:uFillTx/>
              </a:defRPr>
            </a:lvl5pPr>
            <a:lvl6pPr eaLnBrk="1" hangingPunct="1">
              <a:defRPr>
                <a:solidFill>
                  <a:schemeClr val="tx2"/>
                </a:solidFill>
                <a:uFillTx/>
              </a:defRPr>
            </a:lvl6pPr>
            <a:lvl7pPr eaLnBrk="1" hangingPunct="1">
              <a:defRPr>
                <a:solidFill>
                  <a:schemeClr val="tx2"/>
                </a:solidFill>
                <a:uFillTx/>
              </a:defRPr>
            </a:lvl7pPr>
            <a:lvl8pPr eaLnBrk="1" hangingPunct="1">
              <a:defRPr>
                <a:solidFill>
                  <a:schemeClr val="tx2"/>
                </a:solidFill>
                <a:uFillTx/>
              </a:defRPr>
            </a:lvl8pPr>
            <a:lvl9pPr eaLnBrk="1" hangingPunct="1">
              <a:defRPr>
                <a:solidFill>
                  <a:schemeClr val="tx2"/>
                </a:solidFill>
                <a:uFillTx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TW" sz="2400" cap="none" dirty="0">
                <a:solidFill>
                  <a:schemeClr val="tx1"/>
                </a:solidFill>
                <a:uFillTx/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Department of Computer Science and Information Engineering</a:t>
            </a:r>
          </a:p>
        </p:txBody>
      </p:sp>
      <p:pic>
        <p:nvPicPr>
          <p:cNvPr id="2052" name="Picture 4" descr="國立臺北科技大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081" y="432905"/>
            <a:ext cx="4501016" cy="720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10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Bootloader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BDA43E-F211-4DBA-8661-59A5CBBE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" y="980728"/>
            <a:ext cx="11350996" cy="51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4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11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Bootloader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ABDBF8-D11D-4EFB-B39B-8BAAC013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82492"/>
            <a:ext cx="12188825" cy="44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12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58DB929-FAA8-488E-A999-50BE8F1F0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"/>
          <a:stretch/>
        </p:blipFill>
        <p:spPr>
          <a:xfrm>
            <a:off x="-1" y="980728"/>
            <a:ext cx="12188825" cy="53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8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13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E3A1BA-C089-4474-A922-AB0B83D5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4730"/>
            <a:ext cx="12188825" cy="58868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3D2C52-E3C5-40C1-9EB2-D33FA71E19CD}"/>
              </a:ext>
            </a:extLst>
          </p:cNvPr>
          <p:cNvSpPr/>
          <p:nvPr/>
        </p:nvSpPr>
        <p:spPr>
          <a:xfrm>
            <a:off x="9118748" y="6321598"/>
            <a:ext cx="288032" cy="18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566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14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E3A1BA-C089-4474-A922-AB0B83D5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4730"/>
            <a:ext cx="12188825" cy="58868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3D2C52-E3C5-40C1-9EB2-D33FA71E19CD}"/>
              </a:ext>
            </a:extLst>
          </p:cNvPr>
          <p:cNvSpPr/>
          <p:nvPr/>
        </p:nvSpPr>
        <p:spPr>
          <a:xfrm>
            <a:off x="9118748" y="6321598"/>
            <a:ext cx="288032" cy="180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6185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15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A4A243-95C7-4B95-A160-93CB1848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4" y="983450"/>
            <a:ext cx="11161240" cy="57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9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16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9E6E22-D056-4FA4-AF4B-3EA19E2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9" y="1060383"/>
            <a:ext cx="11783045" cy="42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7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17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19B3F6-41B4-42BA-8F94-13708593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" y="1005051"/>
            <a:ext cx="11350996" cy="54412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BDBF62-F9C7-474A-B790-255CBE010F70}"/>
              </a:ext>
            </a:extLst>
          </p:cNvPr>
          <p:cNvSpPr/>
          <p:nvPr/>
        </p:nvSpPr>
        <p:spPr>
          <a:xfrm>
            <a:off x="5446340" y="6237312"/>
            <a:ext cx="1728192" cy="208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847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BD7EE4-938F-43B7-9045-392086C1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" y="928021"/>
            <a:ext cx="12188825" cy="5778297"/>
          </a:xfrm>
          <a:prstGeom prst="rect">
            <a:avLst/>
          </a:prstGeom>
        </p:spPr>
      </p:pic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18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Booting Sequence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BDBF62-F9C7-474A-B790-255CBE010F70}"/>
              </a:ext>
            </a:extLst>
          </p:cNvPr>
          <p:cNvSpPr/>
          <p:nvPr/>
        </p:nvSpPr>
        <p:spPr>
          <a:xfrm>
            <a:off x="8758708" y="2780928"/>
            <a:ext cx="288032" cy="144016"/>
          </a:xfrm>
          <a:prstGeom prst="rect">
            <a:avLst/>
          </a:prstGeom>
          <a:solidFill>
            <a:srgbClr val="E7E6E8"/>
          </a:solidFill>
          <a:ln>
            <a:solidFill>
              <a:srgbClr val="E7E6E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CA74ED-3FCF-46BF-941E-5EBB53380178}"/>
              </a:ext>
            </a:extLst>
          </p:cNvPr>
          <p:cNvSpPr/>
          <p:nvPr/>
        </p:nvSpPr>
        <p:spPr>
          <a:xfrm>
            <a:off x="8757937" y="2747637"/>
            <a:ext cx="288032" cy="144016"/>
          </a:xfrm>
          <a:prstGeom prst="rect">
            <a:avLst/>
          </a:prstGeom>
          <a:solidFill>
            <a:srgbClr val="E7E6E8"/>
          </a:solidFill>
          <a:ln>
            <a:solidFill>
              <a:srgbClr val="E7E6E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uFillTx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EE777A3-CE68-4B93-B264-F8E768D22F00}"/>
              </a:ext>
            </a:extLst>
          </p:cNvPr>
          <p:cNvCxnSpPr>
            <a:cxnSpLocks/>
          </p:cNvCxnSpPr>
          <p:nvPr/>
        </p:nvCxnSpPr>
        <p:spPr>
          <a:xfrm>
            <a:off x="2566020" y="1988840"/>
            <a:ext cx="4775248" cy="12465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2E9B699-EDF7-42FB-8D02-489F53032006}"/>
              </a:ext>
            </a:extLst>
          </p:cNvPr>
          <p:cNvCxnSpPr>
            <a:cxnSpLocks/>
          </p:cNvCxnSpPr>
          <p:nvPr/>
        </p:nvCxnSpPr>
        <p:spPr>
          <a:xfrm flipH="1">
            <a:off x="2637257" y="2238155"/>
            <a:ext cx="4704011" cy="18389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35A1F1B-618B-43D9-A0CA-BDBD9FE75772}"/>
              </a:ext>
            </a:extLst>
          </p:cNvPr>
          <p:cNvCxnSpPr>
            <a:cxnSpLocks/>
          </p:cNvCxnSpPr>
          <p:nvPr/>
        </p:nvCxnSpPr>
        <p:spPr>
          <a:xfrm flipV="1">
            <a:off x="2781273" y="2317424"/>
            <a:ext cx="5689403" cy="18843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44DFF48-9AAD-4738-ADA2-7B441BC837EC}"/>
              </a:ext>
            </a:extLst>
          </p:cNvPr>
          <p:cNvCxnSpPr>
            <a:cxnSpLocks/>
          </p:cNvCxnSpPr>
          <p:nvPr/>
        </p:nvCxnSpPr>
        <p:spPr>
          <a:xfrm flipH="1">
            <a:off x="5060501" y="2350715"/>
            <a:ext cx="3492389" cy="25184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34F009-1C45-4B0E-9C9D-C2089653C0DD}"/>
              </a:ext>
            </a:extLst>
          </p:cNvPr>
          <p:cNvCxnSpPr>
            <a:cxnSpLocks/>
          </p:cNvCxnSpPr>
          <p:nvPr/>
        </p:nvCxnSpPr>
        <p:spPr>
          <a:xfrm flipV="1">
            <a:off x="5230316" y="2872860"/>
            <a:ext cx="3434251" cy="199630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A1328F3-AFDF-4498-A5E2-288399B5BF63}"/>
              </a:ext>
            </a:extLst>
          </p:cNvPr>
          <p:cNvCxnSpPr>
            <a:cxnSpLocks/>
          </p:cNvCxnSpPr>
          <p:nvPr/>
        </p:nvCxnSpPr>
        <p:spPr>
          <a:xfrm flipH="1">
            <a:off x="6470236" y="2924944"/>
            <a:ext cx="2320039" cy="2612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E2536F-6D76-44A6-9F7E-F409EB6B062A}"/>
              </a:ext>
            </a:extLst>
          </p:cNvPr>
          <p:cNvCxnSpPr>
            <a:cxnSpLocks/>
          </p:cNvCxnSpPr>
          <p:nvPr/>
        </p:nvCxnSpPr>
        <p:spPr>
          <a:xfrm flipV="1">
            <a:off x="6598468" y="3355156"/>
            <a:ext cx="2191808" cy="21823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2788146-B301-4659-B510-726713AA515D}"/>
              </a:ext>
            </a:extLst>
          </p:cNvPr>
          <p:cNvCxnSpPr>
            <a:cxnSpLocks/>
          </p:cNvCxnSpPr>
          <p:nvPr/>
        </p:nvCxnSpPr>
        <p:spPr>
          <a:xfrm>
            <a:off x="8953337" y="3409641"/>
            <a:ext cx="1512939" cy="158417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A96D5F-5FB0-47D1-B124-3679C2E460A5}"/>
              </a:ext>
            </a:extLst>
          </p:cNvPr>
          <p:cNvSpPr txBox="1"/>
          <p:nvPr/>
        </p:nvSpPr>
        <p:spPr>
          <a:xfrm>
            <a:off x="4689984" y="4966963"/>
            <a:ext cx="92365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U-Boot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37637BF-D09C-4DAD-BD36-72B99CC220FA}"/>
              </a:ext>
            </a:extLst>
          </p:cNvPr>
          <p:cNvSpPr txBox="1"/>
          <p:nvPr/>
        </p:nvSpPr>
        <p:spPr>
          <a:xfrm>
            <a:off x="4006039" y="4597631"/>
            <a:ext cx="10134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uEnv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sz="2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endParaRPr lang="zh-TW" altLang="en-US" sz="2000" dirty="0" err="1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FBED74F-7253-471A-BBF6-EA5960D1BF7B}"/>
              </a:ext>
            </a:extLst>
          </p:cNvPr>
          <p:cNvSpPr txBox="1"/>
          <p:nvPr/>
        </p:nvSpPr>
        <p:spPr>
          <a:xfrm>
            <a:off x="1156114" y="4412965"/>
            <a:ext cx="6759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6FD3082-6287-4FB3-9D6C-63F9251C0090}"/>
              </a:ext>
            </a:extLst>
          </p:cNvPr>
          <p:cNvSpPr txBox="1"/>
          <p:nvPr/>
        </p:nvSpPr>
        <p:spPr>
          <a:xfrm>
            <a:off x="6183450" y="5611880"/>
            <a:ext cx="85331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7BE1B3D-BD3C-4B6C-A946-CD8151D1F3D4}"/>
              </a:ext>
            </a:extLst>
          </p:cNvPr>
          <p:cNvSpPr txBox="1"/>
          <p:nvPr/>
        </p:nvSpPr>
        <p:spPr>
          <a:xfrm>
            <a:off x="5604460" y="6033296"/>
            <a:ext cx="211141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Device Tree Binary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C9E21AD-760D-4CCC-87E8-9B239B0063AB}"/>
              </a:ext>
            </a:extLst>
          </p:cNvPr>
          <p:cNvSpPr txBox="1"/>
          <p:nvPr/>
        </p:nvSpPr>
        <p:spPr>
          <a:xfrm>
            <a:off x="9724286" y="5122604"/>
            <a:ext cx="138121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Init process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64A9BFC-607E-441B-8D1A-4ED9ED1794A1}"/>
              </a:ext>
            </a:extLst>
          </p:cNvPr>
          <p:cNvSpPr txBox="1"/>
          <p:nvPr/>
        </p:nvSpPr>
        <p:spPr>
          <a:xfrm>
            <a:off x="9125757" y="5861919"/>
            <a:ext cx="25782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313F9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User Space Application</a:t>
            </a:r>
            <a:endParaRPr lang="zh-TW" altLang="en-US" sz="2000" dirty="0" err="1">
              <a:solidFill>
                <a:schemeClr val="bg1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29E7015-9E2A-4D61-A34C-041B9572B4E9}"/>
              </a:ext>
            </a:extLst>
          </p:cNvPr>
          <p:cNvSpPr txBox="1"/>
          <p:nvPr/>
        </p:nvSpPr>
        <p:spPr>
          <a:xfrm>
            <a:off x="5020751" y="5600740"/>
            <a:ext cx="11685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Boot </a:t>
            </a:r>
            <a:r>
              <a:rPr lang="en-US" altLang="zh-TW" sz="2000" dirty="0" err="1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endParaRPr lang="zh-TW" altLang="en-US" sz="2000" dirty="0" err="1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3BECFDD-9AFA-49C3-91F5-0CC864B670F5}"/>
              </a:ext>
            </a:extLst>
          </p:cNvPr>
          <p:cNvCxnSpPr>
            <a:cxnSpLocks/>
          </p:cNvCxnSpPr>
          <p:nvPr/>
        </p:nvCxnSpPr>
        <p:spPr>
          <a:xfrm>
            <a:off x="10414892" y="5509238"/>
            <a:ext cx="0" cy="35268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8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 animBg="1"/>
      <p:bldP spid="53" grpId="0" animBg="1"/>
      <p:bldP spid="54" grpId="0" animBg="1"/>
      <p:bldP spid="57" grpId="0" animBg="1"/>
      <p:bldP spid="58" grpId="0" animBg="1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19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Device Tree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4C5685-84C6-4191-B965-E86AB536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00078"/>
            <a:ext cx="12188825" cy="44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20" y="894730"/>
            <a:ext cx="10945216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Several key attributes are associated with embedded systems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But you would think differently under different usage of </a:t>
            </a: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 device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For </a:t>
            </a: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example, 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You wouldn’t necessarily call your desktop PC an embedded system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But if a PC is used in a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data center to perform a critical monitoring and alarm task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fit the description we gave last week</a:t>
            </a: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some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Designed for a specific task &amp; </a:t>
            </a: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Part of a bigger system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600" dirty="0">
              <a:solidFill>
                <a:srgbClr val="0033CC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it’s really hard to determine by the hardware itself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solidFill>
                  <a:srgbClr val="0033CC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 should also look at </a:t>
            </a:r>
            <a:r>
              <a:rPr lang="en-US" altLang="zh-TW" sz="26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it’s used for</a:t>
            </a:r>
            <a:endParaRPr lang="en-US" altLang="zh-TW" sz="2600" dirty="0">
              <a:solidFill>
                <a:srgbClr val="0033CC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Embedded or Not</a:t>
            </a:r>
          </a:p>
        </p:txBody>
      </p:sp>
    </p:spTree>
    <p:extLst>
      <p:ext uri="{BB962C8B-B14F-4D97-AF65-F5344CB8AC3E}">
        <p14:creationId xmlns:p14="http://schemas.microsoft.com/office/powerpoint/2010/main" val="301548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20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Device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64997A-AAD5-4822-8F9F-0F0381DA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6068"/>
            <a:ext cx="12188825" cy="464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Device Tree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96676A-6335-437F-BE8E-8D91D912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" y="864501"/>
            <a:ext cx="12188825" cy="5804859"/>
          </a:xfrm>
          <a:prstGeom prst="rect">
            <a:avLst/>
          </a:prstGeom>
        </p:spPr>
      </p:pic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21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8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Device Tree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22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16710A-CD41-47A3-A8AD-B88748E8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51128"/>
            <a:ext cx="12188825" cy="45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97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Linux Kernel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23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CCE486-FB16-49F3-8325-0E43373D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77218"/>
            <a:ext cx="12188825" cy="45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Linux Kernel : Typical Support for an SoC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24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965D06-C736-4AC9-AC52-61093E70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8" y="1015372"/>
            <a:ext cx="11278988" cy="5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60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EDFF2-1D8C-454B-807E-AC1D99E80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730"/>
            <a:ext cx="12188825" cy="5735473"/>
          </a:xfrm>
          <a:prstGeom prst="rect">
            <a:avLst/>
          </a:prstGeo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Linux Kernel : from Vendor to Upstream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25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436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Root Filesystem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26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332CF2-3C3C-4B4C-AF7F-2A4D6AC1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5433"/>
            <a:ext cx="12188825" cy="49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Kernel vs User Space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27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3B3C8F-7570-4A5B-AC9A-7C00C6C8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399" y="1025457"/>
            <a:ext cx="70580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Kernel Modules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28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9622E2-3413-43BB-AC57-2711AF42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2" y="1147762"/>
            <a:ext cx="9220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1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What is User Space?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29</a:t>
            </a:fld>
            <a:endParaRPr lang="zh-TW" altLang="en-US" dirty="0">
              <a:uFillTx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F37088-9D8E-455B-9A91-89CB914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4" y="1243012"/>
            <a:ext cx="8905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945217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Following are some of the usual characteristics of an embedded system</a:t>
            </a: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Contains a processing engine, such as a general-purpose microprocessor</a:t>
            </a: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Typically designed for a specific application or purpose</a:t>
            </a: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Includes a simple (or no) user interface</a:t>
            </a: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Often is resource-limited. For example, it might have a small memory footprint and no hard drive</a:t>
            </a: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Might have power limitations, such as operating from batteries</a:t>
            </a:r>
            <a:endParaRPr lang="en-US" altLang="zh-TW" sz="2600" dirty="0">
              <a:solidFill>
                <a:srgbClr val="0033CC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Not typically used as a general-purpose computing platform</a:t>
            </a:r>
            <a:endParaRPr lang="zh-TW" altLang="zh-TW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Generally has application software built in, not user-selected</a:t>
            </a:r>
            <a:endParaRPr lang="zh-TW" altLang="zh-TW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Ships with all intended application hardware and software pre-integrated</a:t>
            </a:r>
            <a:endParaRPr lang="zh-TW" altLang="zh-TW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600" dirty="0">
                <a:latin typeface="Calibri" panose="020F0502020204030204" pitchFamily="34" charset="0"/>
                <a:cs typeface="Calibri" panose="020F0502020204030204" pitchFamily="34" charset="0"/>
              </a:rPr>
              <a:t>Often is intended for applications without human intervention</a:t>
            </a:r>
            <a:endParaRPr lang="zh-TW" altLang="zh-TW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zh-TW" sz="2200" dirty="0">
              <a:solidFill>
                <a:srgbClr val="0033CC"/>
              </a:solidFill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Embedded or Not (Cont’d)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 err="1"/>
              <a:t>Busybox</a:t>
            </a:r>
            <a:endParaRPr lang="en-US" altLang="zh-TW" sz="3600" b="1" cap="none" dirty="0"/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30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29401A-7E81-40B4-A7A8-D5FCF7A5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4" y="980728"/>
            <a:ext cx="93249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 err="1"/>
              <a:t>Busybox</a:t>
            </a:r>
            <a:endParaRPr lang="en-US" altLang="zh-TW" sz="3600" b="1" cap="none" dirty="0"/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31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9F995D-7FBF-4D74-B103-90681B54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4" y="1185862"/>
            <a:ext cx="93249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 err="1"/>
              <a:t>init</a:t>
            </a:r>
            <a:endParaRPr lang="en-US" altLang="zh-TW" sz="3600" b="1" cap="none" dirty="0"/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32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892BA6-EF95-4B53-B493-066EE376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62" y="1476375"/>
            <a:ext cx="81153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20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 err="1"/>
              <a:t>Busybox</a:t>
            </a:r>
            <a:r>
              <a:rPr lang="en-US" altLang="zh-TW" sz="3600" b="1" cap="none" dirty="0"/>
              <a:t> </a:t>
            </a:r>
            <a:r>
              <a:rPr lang="en-US" altLang="zh-TW" sz="3600" b="1" cap="none" dirty="0" err="1"/>
              <a:t>init</a:t>
            </a:r>
            <a:endParaRPr lang="en-US" altLang="zh-TW" sz="3600" b="1" cap="none" dirty="0"/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33</a:t>
            </a:fld>
            <a:endParaRPr lang="zh-TW" altLang="en-US" dirty="0">
              <a:uFillTx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B7F1A7-4799-453D-851E-3C75FA5B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87" y="952500"/>
            <a:ext cx="87058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945217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When power is first applied to the desktop computer, a software program called the </a:t>
            </a:r>
            <a:r>
              <a:rPr lang="en-US" altLang="zh-TW" sz="2800" dirty="0">
                <a:solidFill>
                  <a:srgbClr val="0033CC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BIOS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immediately takes control of the processor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A complex set of system-configuration software routines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Have knowledge of the low-level details of the hardware architecture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Gains control of the processor when power is applied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28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But in typically embedded system (not x86 based), </a:t>
            </a:r>
            <a:r>
              <a:rPr lang="en-US" altLang="zh-TW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bootloader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is used to initialize all components</a:t>
            </a:r>
          </a:p>
          <a:p>
            <a:pPr marL="788670" lvl="1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Initializes critical hardware components, such as the SDRAM controller, I/O controllers, and graphics controllers.</a:t>
            </a:r>
          </a:p>
          <a:p>
            <a:pPr marL="788670" lvl="1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Initializes system memory in preparation for passing control to the operating system.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34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BIOS versus Bootloader</a:t>
            </a:r>
          </a:p>
        </p:txBody>
      </p:sp>
    </p:spTree>
    <p:extLst>
      <p:ext uri="{BB962C8B-B14F-4D97-AF65-F5344CB8AC3E}">
        <p14:creationId xmlns:p14="http://schemas.microsoft.com/office/powerpoint/2010/main" val="2374934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945217" cy="5661893"/>
          </a:xfrm>
        </p:spPr>
        <p:txBody>
          <a:bodyPr anchor="t">
            <a:noAutofit/>
          </a:bodyPr>
          <a:lstStyle/>
          <a:p>
            <a:pPr marL="788670" lvl="1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Allocates system resources such as memory and interrupt circuits to peripheral controllers, as necessary.</a:t>
            </a:r>
          </a:p>
          <a:p>
            <a:pPr marL="788670" lvl="1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Provides a mechanism for locating and loading your operating system image.</a:t>
            </a:r>
          </a:p>
          <a:p>
            <a:pPr marL="788670" lvl="1" indent="-514350">
              <a:lnSpc>
                <a:spcPct val="1200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Loads and passes control to the operating system, passing any required startup information. This can include total memory size, clock rates, serial port speeds, and other low-level hardware-specific configuration data.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altLang="zh-TW" sz="2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35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BIOS versus Bootloader (Cont’d)</a:t>
            </a:r>
          </a:p>
        </p:txBody>
      </p:sp>
    </p:spTree>
    <p:extLst>
      <p:ext uri="{BB962C8B-B14F-4D97-AF65-F5344CB8AC3E}">
        <p14:creationId xmlns:p14="http://schemas.microsoft.com/office/powerpoint/2010/main" val="1555095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「presentation background」的圖片搜尋結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825" cy="6853237"/>
          </a:xfrm>
          <a:prstGeom prst="rect">
            <a:avLst/>
          </a:prstGeom>
          <a:noFill/>
        </p:spPr>
      </p:pic>
      <p:sp>
        <p:nvSpPr>
          <p:cNvPr id="10" name="文字方塊 9"/>
          <p:cNvSpPr txBox="1">
            <a:spLocks/>
          </p:cNvSpPr>
          <p:nvPr/>
        </p:nvSpPr>
        <p:spPr>
          <a:xfrm>
            <a:off x="2638028" y="1916832"/>
            <a:ext cx="6736139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6600" dirty="0">
                <a:uFillTx/>
                <a:latin typeface="Freestyle Script" panose="030804020302050B0404" pitchFamily="66" charset="0"/>
              </a:rPr>
              <a:t>Thank you for your attention.</a:t>
            </a:r>
            <a:endParaRPr lang="zh-TW" altLang="en-US" sz="6600" dirty="0">
              <a:uFillTx/>
              <a:latin typeface="Freestyle Script" panose="030804020302050B0404" pitchFamily="66" charset="0"/>
            </a:endParaRPr>
          </a:p>
        </p:txBody>
      </p:sp>
      <p:sp>
        <p:nvSpPr>
          <p:cNvPr id="11" name="文字方塊 10"/>
          <p:cNvSpPr txBox="1">
            <a:spLocks/>
          </p:cNvSpPr>
          <p:nvPr/>
        </p:nvSpPr>
        <p:spPr>
          <a:xfrm>
            <a:off x="5137109" y="778941"/>
            <a:ext cx="1737976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6000" dirty="0">
                <a:uFillTx/>
                <a:latin typeface="Freestyle Script" panose="030804020302050B0404" pitchFamily="66" charset="0"/>
              </a:rPr>
              <a:t>Q &amp; A</a:t>
            </a:r>
            <a:endParaRPr lang="zh-TW" altLang="en-US" sz="6000" dirty="0">
              <a:uFillTx/>
              <a:latin typeface="Freestyle Script" panose="030804020302050B0404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019F33-D244-4B12-833C-D9E357A240B0}"/>
              </a:ext>
            </a:extLst>
          </p:cNvPr>
          <p:cNvSpPr/>
          <p:nvPr/>
        </p:nvSpPr>
        <p:spPr>
          <a:xfrm>
            <a:off x="549796" y="4149080"/>
            <a:ext cx="10441160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20000"/>
              </a:lnSpc>
              <a:spcBef>
                <a:spcPts val="30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HW00 is due today and HW01 is going to be released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4836969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Example of typical embedded system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32-bit RISC processor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Flash memory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SDRAM Main memory  (a few megabytes to hundreds of megabytes)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Real-time clock module 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4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Anatomy of an Embedded System</a:t>
            </a:r>
          </a:p>
        </p:txBody>
      </p:sp>
      <p:pic>
        <p:nvPicPr>
          <p:cNvPr id="5" name="圖片 4" descr="C:\Documents and Settings\user\桌面\2-1.jpg">
            <a:extLst>
              <a:ext uri="{FF2B5EF4-FFF2-40B4-BE49-F238E27FC236}">
                <a16:creationId xmlns:a16="http://schemas.microsoft.com/office/drawing/2014/main" id="{5FA54015-ED63-4A1E-AE47-1D8F16FB9E05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2788" y="1552807"/>
            <a:ext cx="6072832" cy="50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459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945217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5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Processor vs System-on-Chip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28943E-77ED-40F5-A83E-3FE8A0A8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77" y="1566194"/>
            <a:ext cx="9144458" cy="50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20" y="894730"/>
            <a:ext cx="3315764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6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AM335x System-on-Chip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AE4DD0-D720-4644-A7C7-30E93A0DD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9"/>
          <a:stretch/>
        </p:blipFill>
        <p:spPr>
          <a:xfrm>
            <a:off x="4153592" y="915947"/>
            <a:ext cx="7295678" cy="59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729193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Boot ROM, where the image is stored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7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Let’s take about boot ROM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8AF0CF5-F11E-4D24-A150-CD9EEB64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9" y="1829713"/>
            <a:ext cx="11440025" cy="4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7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10729193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Boot ROM, where the image is stored</a:t>
            </a: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8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Let’s take about boot ROM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8AF0CF5-F11E-4D24-A150-CD9EEB64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9" y="1829713"/>
            <a:ext cx="11440025" cy="4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65819" y="894730"/>
            <a:ext cx="2736305" cy="566189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TW" sz="3200" dirty="0"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Fairly complicated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with only 178 KB</a:t>
            </a:r>
            <a:endParaRPr lang="en-US" altLang="zh-TW" sz="3200" dirty="0"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投影片編號版面配置區 2"/>
          <p:cNvSpPr txBox="1">
            <a:spLocks/>
          </p:cNvSpPr>
          <p:nvPr/>
        </p:nvSpPr>
        <p:spPr>
          <a:xfrm>
            <a:off x="11045824" y="6525344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>
                <a:uFillTx/>
              </a:defRPr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altLang="zh-TW" smtClean="0">
                <a:uFillTx/>
              </a:rPr>
              <a:pPr/>
              <a:t>9</a:t>
            </a:fld>
            <a:endParaRPr lang="zh-TW" altLang="en-US" dirty="0">
              <a:uFillTx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EDE1316-EB9E-474E-ADE4-E333EEC29AB7}"/>
              </a:ext>
            </a:extLst>
          </p:cNvPr>
          <p:cNvSpPr txBox="1">
            <a:spLocks/>
          </p:cNvSpPr>
          <p:nvPr/>
        </p:nvSpPr>
        <p:spPr>
          <a:xfrm>
            <a:off x="693812" y="188640"/>
            <a:ext cx="10339783" cy="706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600" b="1" cap="none" dirty="0"/>
              <a:t>Let’s take about boot ROM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70404D-57C8-4451-A064-1522E2CE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8" r="1599"/>
          <a:stretch/>
        </p:blipFill>
        <p:spPr>
          <a:xfrm>
            <a:off x="3547743" y="836915"/>
            <a:ext cx="8539583" cy="58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5202"/>
      </p:ext>
    </p:extLst>
  </p:cSld>
  <p:clrMapOvr>
    <a:masterClrMapping/>
  </p:clrMapOvr>
</p:sld>
</file>

<file path=ppt/theme/theme1.xml><?xml version="1.0" encoding="utf-8"?>
<a:theme xmlns:a="http://schemas.openxmlformats.org/drawingml/2006/main" name="世界國家/地區報告簡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>
            <a:uFillTx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世界國家地區報告簡報</Template>
  <TotalTime>16752</TotalTime>
  <Words>709</Words>
  <Application>Microsoft Office PowerPoint</Application>
  <PresentationFormat>自訂</PresentationFormat>
  <Paragraphs>169</Paragraphs>
  <Slides>36</Slides>
  <Notes>36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Microsoft JhengHei UI</vt:lpstr>
      <vt:lpstr>微軟正黑體</vt:lpstr>
      <vt:lpstr>新細明體</vt:lpstr>
      <vt:lpstr>標楷體</vt:lpstr>
      <vt:lpstr>Arial</vt:lpstr>
      <vt:lpstr>Calibri</vt:lpstr>
      <vt:lpstr>Century Gothic</vt:lpstr>
      <vt:lpstr>Freestyle Script</vt:lpstr>
      <vt:lpstr>世界國家/地區報告簡報</vt:lpstr>
      <vt:lpstr>Embedded System Lecture 01: The Big Picture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CV, Research Statement and Future Research Direction</dc:title>
  <dc:creator>Shuo-Han Chen</dc:creator>
  <cp:lastModifiedBy>qoolili</cp:lastModifiedBy>
  <cp:revision>468</cp:revision>
  <cp:lastPrinted>2020-01-09T04:10:42Z</cp:lastPrinted>
  <dcterms:created xsi:type="dcterms:W3CDTF">2019-11-24T21:24:40Z</dcterms:created>
  <dcterms:modified xsi:type="dcterms:W3CDTF">2020-09-24T02:55:59Z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